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rimo" panose="020B0604020202020204" charset="0"/>
      <p:regular r:id="rId3"/>
    </p:embeddedFont>
    <p:embeddedFont>
      <p:font typeface="Jasmine UPC" panose="02020703060505090304" charset="-34"/>
      <p:regular r:id="rId4"/>
    </p:embeddedFont>
    <p:embeddedFont>
      <p:font typeface="Jasmine UPC Bold" panose="02020703060505090304" charset="-34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8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60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>
            <a:off x="601485" y="333189"/>
            <a:ext cx="17073749" cy="8110031"/>
          </a:xfrm>
          <a:custGeom>
            <a:avLst/>
            <a:gdLst/>
            <a:ahLst/>
            <a:cxnLst/>
            <a:rect l="l" t="t" r="r" b="b"/>
            <a:pathLst>
              <a:path w="17073749" h="8110031">
                <a:moveTo>
                  <a:pt x="0" y="0"/>
                </a:moveTo>
                <a:lnTo>
                  <a:pt x="17073748" y="0"/>
                </a:lnTo>
                <a:lnTo>
                  <a:pt x="17073748" y="8110031"/>
                </a:lnTo>
                <a:lnTo>
                  <a:pt x="0" y="81100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000"/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4" name="Group 4"/>
          <p:cNvGrpSpPr/>
          <p:nvPr/>
        </p:nvGrpSpPr>
        <p:grpSpPr>
          <a:xfrm rot="-373957">
            <a:off x="6019482" y="229339"/>
            <a:ext cx="6249036" cy="2216178"/>
            <a:chOff x="0" y="0"/>
            <a:chExt cx="2291881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91881" cy="812800"/>
            </a:xfrm>
            <a:custGeom>
              <a:avLst/>
              <a:gdLst/>
              <a:ahLst/>
              <a:cxnLst/>
              <a:rect l="l" t="t" r="r" b="b"/>
              <a:pathLst>
                <a:path w="2291881" h="812800">
                  <a:moveTo>
                    <a:pt x="1145941" y="0"/>
                  </a:moveTo>
                  <a:cubicBezTo>
                    <a:pt x="513055" y="0"/>
                    <a:pt x="0" y="181951"/>
                    <a:pt x="0" y="406400"/>
                  </a:cubicBezTo>
                  <a:cubicBezTo>
                    <a:pt x="0" y="630849"/>
                    <a:pt x="513055" y="812800"/>
                    <a:pt x="1145941" y="812800"/>
                  </a:cubicBezTo>
                  <a:cubicBezTo>
                    <a:pt x="1778826" y="812800"/>
                    <a:pt x="2291881" y="630849"/>
                    <a:pt x="2291881" y="406400"/>
                  </a:cubicBezTo>
                  <a:cubicBezTo>
                    <a:pt x="2291881" y="181951"/>
                    <a:pt x="1778826" y="0"/>
                    <a:pt x="114594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14864" y="38100"/>
              <a:ext cx="1862153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2604" y="63546"/>
            <a:ext cx="15645882" cy="3154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44"/>
              </a:lnSpc>
            </a:pPr>
            <a:r>
              <a:rPr lang="en-US" sz="4800" b="1" dirty="0">
                <a:solidFill>
                  <a:srgbClr val="002060"/>
                </a:solidFill>
                <a:latin typeface="Jasmine UPC Bold"/>
                <a:ea typeface="Jasmine UPC Bold"/>
                <a:cs typeface="Jasmine UPC Bold"/>
                <a:sym typeface="Jasmine UPC Bold"/>
              </a:rPr>
              <a:t>                        “</a:t>
            </a:r>
            <a:r>
              <a:rPr lang="th-TH" sz="4800" b="1" dirty="0">
                <a:solidFill>
                  <a:srgbClr val="002060"/>
                </a:solidFill>
                <a:latin typeface="Jasmine UPC Bold"/>
                <a:ea typeface="Jasmine UPC Bold"/>
                <a:cs typeface="Jasmine UPC Bold"/>
                <a:sym typeface="Jasmine UPC Bold"/>
              </a:rPr>
              <a:t>พีทีที แทง</a:t>
            </a:r>
            <a:r>
              <a:rPr lang="th-TH" sz="4800" b="1" dirty="0" err="1">
                <a:solidFill>
                  <a:srgbClr val="002060"/>
                </a:solidFill>
                <a:latin typeface="Jasmine UPC Bold"/>
                <a:ea typeface="Jasmine UPC Bold"/>
                <a:cs typeface="Jasmine UPC Bold"/>
                <a:sym typeface="Jasmine UPC Bold"/>
              </a:rPr>
              <a:t>ค์</a:t>
            </a:r>
            <a:r>
              <a:rPr lang="en-US" sz="4800" b="1" dirty="0">
                <a:solidFill>
                  <a:srgbClr val="002060"/>
                </a:solidFill>
                <a:latin typeface="Jasmine UPC Bold"/>
                <a:ea typeface="Jasmine UPC Bold"/>
                <a:cs typeface="Jasmine UPC Bold"/>
                <a:sym typeface="Jasmine UPC Bold"/>
              </a:rPr>
              <a:t>”</a:t>
            </a:r>
            <a:r>
              <a:rPr lang="th-TH" sz="4800" b="1" dirty="0">
                <a:solidFill>
                  <a:srgbClr val="002060"/>
                </a:solidFill>
                <a:latin typeface="Jasmine UPC Bold"/>
                <a:ea typeface="Jasmine UPC Bold"/>
                <a:cs typeface="Jasmine UPC Bold"/>
                <a:sym typeface="Jasmine UPC Bold"/>
              </a:rPr>
              <a:t>คว้าโล่ทองระดับประเทศ</a:t>
            </a:r>
          </a:p>
          <a:p>
            <a:pPr algn="ctr">
              <a:lnSpc>
                <a:spcPts val="8244"/>
              </a:lnSpc>
            </a:pPr>
            <a:r>
              <a:rPr lang="th-TH" sz="4800" b="1" dirty="0">
                <a:solidFill>
                  <a:srgbClr val="002060"/>
                </a:solidFill>
                <a:latin typeface="Jasmine UPC Bold"/>
                <a:ea typeface="Jasmine UPC Bold"/>
                <a:cs typeface="Jasmine UPC Bold"/>
                <a:sym typeface="Jasmine UPC Bold"/>
              </a:rPr>
              <a:t>                        สถานประกอบการปลอดโรค ปลอดภัย กายใจเป็นสุข</a:t>
            </a:r>
            <a:endParaRPr lang="en-US" sz="4800" b="1" dirty="0">
              <a:solidFill>
                <a:srgbClr val="002060"/>
              </a:solidFill>
              <a:latin typeface="Jasmine UPC Bold"/>
              <a:ea typeface="Jasmine UPC Bold"/>
              <a:cs typeface="Jasmine UPC Bold"/>
              <a:sym typeface="Jasmine UPC Bold"/>
            </a:endParaRPr>
          </a:p>
          <a:p>
            <a:pPr algn="ctr">
              <a:lnSpc>
                <a:spcPts val="8244"/>
              </a:lnSpc>
            </a:pPr>
            <a:endParaRPr lang="en-US" sz="5888" b="1" dirty="0">
              <a:solidFill>
                <a:srgbClr val="000000"/>
              </a:solidFill>
              <a:latin typeface="Jasmine UPC Bold"/>
              <a:ea typeface="Jasmine UPC Bold"/>
              <a:cs typeface="Jasmine UPC Bold"/>
              <a:sym typeface="Jasmine UPC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8903305" y="8161968"/>
            <a:ext cx="9959215" cy="2806688"/>
          </a:xfrm>
          <a:custGeom>
            <a:avLst/>
            <a:gdLst/>
            <a:ahLst/>
            <a:cxnLst/>
            <a:rect l="l" t="t" r="r" b="b"/>
            <a:pathLst>
              <a:path w="9959215" h="2806688">
                <a:moveTo>
                  <a:pt x="0" y="0"/>
                </a:moveTo>
                <a:lnTo>
                  <a:pt x="9959214" y="0"/>
                </a:lnTo>
                <a:lnTo>
                  <a:pt x="9959214" y="2806688"/>
                </a:lnTo>
                <a:lnTo>
                  <a:pt x="0" y="28066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7" name="Freeform 37"/>
          <p:cNvSpPr/>
          <p:nvPr/>
        </p:nvSpPr>
        <p:spPr>
          <a:xfrm>
            <a:off x="15984741" y="365136"/>
            <a:ext cx="1997004" cy="1944583"/>
          </a:xfrm>
          <a:custGeom>
            <a:avLst/>
            <a:gdLst/>
            <a:ahLst/>
            <a:cxnLst/>
            <a:rect l="l" t="t" r="r" b="b"/>
            <a:pathLst>
              <a:path w="1997004" h="1944583">
                <a:moveTo>
                  <a:pt x="0" y="0"/>
                </a:moveTo>
                <a:lnTo>
                  <a:pt x="1997005" y="0"/>
                </a:lnTo>
                <a:lnTo>
                  <a:pt x="1997005" y="1944583"/>
                </a:lnTo>
                <a:lnTo>
                  <a:pt x="0" y="19445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8" name="TextBox 38"/>
          <p:cNvSpPr txBox="1"/>
          <p:nvPr/>
        </p:nvSpPr>
        <p:spPr>
          <a:xfrm>
            <a:off x="7155308" y="2507175"/>
            <a:ext cx="9761092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thaiDist"/>
            <a:r>
              <a:rPr lang="th-TH" sz="3000" dirty="0">
                <a:solidFill>
                  <a:srgbClr val="002060"/>
                </a:solidFill>
                <a:latin typeface="Jasmine UPC" panose="02020703060505090304" charset="-34"/>
                <a:cs typeface="Jasmine UPC" panose="02020703060505090304" charset="-34"/>
              </a:rPr>
              <a:t>	</a:t>
            </a:r>
            <a:r>
              <a:rPr lang="th-TH" sz="3600" dirty="0">
                <a:solidFill>
                  <a:srgbClr val="002060"/>
                </a:solidFill>
                <a:latin typeface="Jasmine UPC" panose="02020703060505090304" charset="-34"/>
                <a:cs typeface="Jasmine UPC" panose="02020703060505090304" charset="-34"/>
              </a:rPr>
              <a:t>บริษัท พีทีที แทง</a:t>
            </a:r>
            <a:r>
              <a:rPr lang="th-TH" sz="3600" dirty="0" err="1">
                <a:solidFill>
                  <a:srgbClr val="002060"/>
                </a:solidFill>
                <a:latin typeface="Jasmine UPC" panose="02020703060505090304" charset="-34"/>
                <a:cs typeface="Jasmine UPC" panose="02020703060505090304" charset="-34"/>
              </a:rPr>
              <a:t>ค์</a:t>
            </a:r>
            <a:r>
              <a:rPr lang="th-TH" sz="3600" dirty="0">
                <a:solidFill>
                  <a:srgbClr val="002060"/>
                </a:solidFill>
                <a:latin typeface="Jasmine UPC" panose="02020703060505090304" charset="-34"/>
                <a:cs typeface="Jasmine UPC" panose="02020703060505090304" charset="-34"/>
              </a:rPr>
              <a:t> </a:t>
            </a:r>
            <a:r>
              <a:rPr lang="th-TH" sz="3600" dirty="0" err="1">
                <a:solidFill>
                  <a:srgbClr val="002060"/>
                </a:solidFill>
                <a:latin typeface="Jasmine UPC" panose="02020703060505090304" charset="-34"/>
                <a:cs typeface="Jasmine UPC" panose="02020703060505090304" charset="-34"/>
              </a:rPr>
              <a:t>เทอร์มินัล</a:t>
            </a:r>
            <a:r>
              <a:rPr lang="th-TH" sz="3600" dirty="0">
                <a:solidFill>
                  <a:srgbClr val="002060"/>
                </a:solidFill>
                <a:latin typeface="Jasmine UPC" panose="02020703060505090304" charset="-34"/>
                <a:cs typeface="Jasmine UPC" panose="02020703060505090304" charset="-34"/>
              </a:rPr>
              <a:t> จำกัด ได้รับรางวัล สถานประกอบการปลอดโรค ปลอดภัย กายใจเป็นสุข ระดับประเทศ (โล่ทอง) ประจำปีงบประมาณ 2568 สะท้อนความมุ่งมั่นในการส่งเสริมสุขภาพ ความปลอดภัย และคุณภาพชีวิตของพนักงาน</a:t>
            </a:r>
          </a:p>
          <a:p>
            <a:pPr algn="thaiDist"/>
            <a:r>
              <a:rPr lang="th-TH" sz="3600" dirty="0">
                <a:solidFill>
                  <a:srgbClr val="002060"/>
                </a:solidFill>
                <a:latin typeface="Jasmine UPC" panose="02020703060505090304" charset="-34"/>
                <a:cs typeface="Jasmine UPC" panose="02020703060505090304" charset="-34"/>
              </a:rPr>
              <a:t>	โดย</a:t>
            </a:r>
            <a:r>
              <a:rPr lang="th-TH" sz="3600" b="1" dirty="0">
                <a:solidFill>
                  <a:srgbClr val="002060"/>
                </a:solidFill>
                <a:latin typeface="Jasmine UPC" panose="02020703060505090304" charset="-34"/>
                <a:cs typeface="Jasmine UPC" panose="02020703060505090304" charset="-34"/>
              </a:rPr>
              <a:t>นายไพรัช กลิ่นเกษร </a:t>
            </a:r>
            <a:r>
              <a:rPr lang="th-TH" sz="3600" dirty="0">
                <a:solidFill>
                  <a:srgbClr val="002060"/>
                </a:solidFill>
                <a:latin typeface="Jasmine UPC" panose="02020703060505090304" charset="-34"/>
                <a:cs typeface="Jasmine UPC" panose="02020703060505090304" charset="-34"/>
              </a:rPr>
              <a:t>รองกรรมการผู้จัดการใหญ่ปฏิบัติการคลังผลิตภัณฑ์และท่าเทียบเรือ เป็นผู้แทนบริษัทพีทีที แทงค์ฯ เข้ารับรางวัลจาก</a:t>
            </a:r>
            <a:r>
              <a:rPr lang="th-TH" sz="3600" b="1" dirty="0">
                <a:solidFill>
                  <a:srgbClr val="002060"/>
                </a:solidFill>
                <a:latin typeface="Jasmine UPC" panose="02020703060505090304" charset="-34"/>
                <a:cs typeface="Jasmine UPC" panose="02020703060505090304" charset="-34"/>
              </a:rPr>
              <a:t>นายณรงค์ ทองธรรมชาติ </a:t>
            </a:r>
            <a:r>
              <a:rPr lang="th-TH" sz="3600" dirty="0">
                <a:solidFill>
                  <a:srgbClr val="002060"/>
                </a:solidFill>
                <a:latin typeface="Jasmine UPC" panose="02020703060505090304" charset="-34"/>
                <a:cs typeface="Jasmine UPC" panose="02020703060505090304" charset="-34"/>
              </a:rPr>
              <a:t>รองผู้อำนวยการสำนักงานป้องกันควบคุมโรคที่ 6 จังหวัดชลบุรี ณ โรงแรมรัตนชล จังหวัดชลบุรี </a:t>
            </a:r>
          </a:p>
          <a:p>
            <a:pPr algn="thaiDist"/>
            <a:r>
              <a:rPr lang="th-TH" sz="3600" dirty="0">
                <a:solidFill>
                  <a:srgbClr val="002060"/>
                </a:solidFill>
                <a:latin typeface="Jasmine UPC" panose="02020703060505090304" charset="-34"/>
                <a:cs typeface="Jasmine UPC" panose="02020703060505090304" charset="-34"/>
              </a:rPr>
              <a:t>	รางวัลดังกล่าวยกย่ององค์กรที่ให้ความสำคัญกับสุขภาวะของพนักงาน ลดความเสี่ยงจากการทำงาน และสนับสนุนการพัฒนาองค์กรอย่างยั่งยืน</a:t>
            </a:r>
            <a:endParaRPr lang="en-US" sz="3600" dirty="0">
              <a:solidFill>
                <a:srgbClr val="000000"/>
              </a:solidFill>
              <a:latin typeface="Jasmine UPC"/>
              <a:ea typeface="Jasmine UPC"/>
              <a:cs typeface="Jasmine UPC"/>
              <a:sym typeface="Jasmine UPC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3716000" y="9046406"/>
            <a:ext cx="2971799" cy="280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 b="1" dirty="0">
                <a:solidFill>
                  <a:srgbClr val="002060"/>
                </a:solidFill>
                <a:latin typeface="Arimo"/>
                <a:ea typeface="Arimo"/>
                <a:cs typeface="Arimo"/>
                <a:sym typeface="Arimo"/>
              </a:rPr>
              <a:t>Facebook : We Love </a:t>
            </a:r>
            <a:r>
              <a:rPr lang="en-US" sz="1699" b="1" dirty="0" err="1">
                <a:solidFill>
                  <a:srgbClr val="002060"/>
                </a:solidFill>
                <a:latin typeface="Arimo"/>
                <a:ea typeface="Arimo"/>
                <a:cs typeface="Arimo"/>
                <a:sym typeface="Arimo"/>
              </a:rPr>
              <a:t>PTTTank</a:t>
            </a:r>
            <a:endParaRPr lang="en-US" sz="1699" b="1" dirty="0">
              <a:solidFill>
                <a:srgbClr val="00206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95CB12-9B94-E7A5-6BF2-8875309165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61" y="2411216"/>
            <a:ext cx="5148292" cy="3536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E45012-B301-74FB-E74F-5CCA8B42BA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145" y="6050752"/>
            <a:ext cx="5148292" cy="3536211"/>
          </a:xfrm>
          <a:prstGeom prst="rect">
            <a:avLst/>
          </a:prstGeom>
        </p:spPr>
      </p:pic>
      <p:pic>
        <p:nvPicPr>
          <p:cNvPr id="9" name="Picture 8" descr="TH | EN Toggle navigation Skip Navigation Links Home About Us History  Vision Mission Board Of Director Executive Team (org structure) Managing  Director Product&amp;amp;Service Capacity (Storage Tanks) Capacity (Jetty) Truck  Loading Others Services ...">
            <a:extLst>
              <a:ext uri="{FF2B5EF4-FFF2-40B4-BE49-F238E27FC236}">
                <a16:creationId xmlns:a16="http://schemas.microsoft.com/office/drawing/2014/main" id="{D7AB99DE-A2AD-3B71-B51E-DDC2359C7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0761" y="254819"/>
            <a:ext cx="1911762" cy="93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142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Jasmine UPC Bold</vt:lpstr>
      <vt:lpstr>Jasmine UPC</vt:lpstr>
      <vt:lpstr>Arial</vt:lpstr>
      <vt:lpstr>Arimo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Dec. เทศกาลแห่งความสุข</dc:title>
  <dc:creator>Nonnaphak Chuaytrakul-PTTTANK</dc:creator>
  <cp:lastModifiedBy>Nonnaphak Chuaytrakul-PTTTANK</cp:lastModifiedBy>
  <cp:revision>18</cp:revision>
  <dcterms:created xsi:type="dcterms:W3CDTF">2006-08-16T00:00:00Z</dcterms:created>
  <dcterms:modified xsi:type="dcterms:W3CDTF">2026-06-11T07:06:53Z</dcterms:modified>
  <dc:identifier>DAGZuSJMjTA</dc:identifier>
</cp:coreProperties>
</file>